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2" r:id="rId3"/>
    <p:sldId id="260" r:id="rId4"/>
    <p:sldId id="257" r:id="rId5"/>
    <p:sldId id="271" r:id="rId6"/>
    <p:sldId id="270" r:id="rId7"/>
    <p:sldId id="261" r:id="rId8"/>
    <p:sldId id="262" r:id="rId9"/>
    <p:sldId id="263" r:id="rId10"/>
    <p:sldId id="264" r:id="rId11"/>
    <p:sldId id="265" r:id="rId12"/>
    <p:sldId id="272" r:id="rId13"/>
    <p:sldId id="266" r:id="rId14"/>
    <p:sldId id="269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5A32CF0C-520C-4969-BA60-F3E6E27A8AE7}">
          <p14:sldIdLst>
            <p14:sldId id="256"/>
            <p14:sldId id="282"/>
            <p14:sldId id="260"/>
            <p14:sldId id="257"/>
            <p14:sldId id="271"/>
            <p14:sldId id="270"/>
            <p14:sldId id="261"/>
            <p14:sldId id="262"/>
            <p14:sldId id="263"/>
            <p14:sldId id="264"/>
            <p14:sldId id="265"/>
            <p14:sldId id="272"/>
            <p14:sldId id="266"/>
            <p14:sldId id="269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6196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8" autoAdjust="0"/>
    <p:restoredTop sz="94723" autoAdjust="0"/>
  </p:normalViewPr>
  <p:slideViewPr>
    <p:cSldViewPr>
      <p:cViewPr>
        <p:scale>
          <a:sx n="66" d="100"/>
          <a:sy n="66" d="100"/>
        </p:scale>
        <p:origin x="-1218" y="-12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F08CD-F277-4B46-AFEE-28FAFA7E8719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12EE3-9DB5-4359-978B-094F5A985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66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12EE3-9DB5-4359-978B-094F5A985F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5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3A21-54ED-4777-AF24-67648E342DA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F364B-68EC-444A-9CC0-92EB0533E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87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3A21-54ED-4777-AF24-67648E342DA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F364B-68EC-444A-9CC0-92EB0533E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03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3A21-54ED-4777-AF24-67648E342DA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F364B-68EC-444A-9CC0-92EB0533E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88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3A21-54ED-4777-AF24-67648E342DA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F364B-68EC-444A-9CC0-92EB0533E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15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3A21-54ED-4777-AF24-67648E342DA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F364B-68EC-444A-9CC0-92EB0533E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9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3A21-54ED-4777-AF24-67648E342DA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F364B-68EC-444A-9CC0-92EB0533E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48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3A21-54ED-4777-AF24-67648E342DA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F364B-68EC-444A-9CC0-92EB0533E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73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3A21-54ED-4777-AF24-67648E342DA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F364B-68EC-444A-9CC0-92EB0533E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5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3A21-54ED-4777-AF24-67648E342DA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F364B-68EC-444A-9CC0-92EB0533E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8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3A21-54ED-4777-AF24-67648E342DA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F364B-68EC-444A-9CC0-92EB0533E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23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3A21-54ED-4777-AF24-67648E342DA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F364B-68EC-444A-9CC0-92EB0533E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1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63A21-54ED-4777-AF24-67648E342DA5}" type="datetimeFigureOut">
              <a:rPr lang="en-US" smtClean="0"/>
              <a:t>9/5/2018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F364B-68EC-444A-9CC0-92EB0533E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2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5509" y="0"/>
            <a:ext cx="9144001" cy="5143500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302684" y="342900"/>
            <a:ext cx="8536517" cy="4229100"/>
          </a:xfrm>
          <a:prstGeom prst="round2DiagRect">
            <a:avLst/>
          </a:prstGeom>
          <a:solidFill>
            <a:schemeClr val="bg1">
              <a:lumMod val="95000"/>
              <a:alpha val="96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017" y="5143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spc="600" dirty="0" smtClean="0">
                <a:latin typeface="Britannic Bold" panose="020B0903060703020204" pitchFamily="34" charset="0"/>
              </a:rPr>
              <a:t>WELCOME</a:t>
            </a:r>
            <a:endParaRPr lang="en-US" sz="6600" spc="600" dirty="0">
              <a:latin typeface="Britannic Bold" panose="020B09030607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509" y="1371600"/>
            <a:ext cx="91495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300" dirty="0" smtClean="0">
                <a:latin typeface="Chaparral Pro" pitchFamily="18" charset="0"/>
              </a:rPr>
              <a:t>30</a:t>
            </a:r>
            <a:r>
              <a:rPr lang="en-US" sz="4400" spc="300" baseline="30000" dirty="0" smtClean="0">
                <a:latin typeface="Chaparral Pro" pitchFamily="18" charset="0"/>
              </a:rPr>
              <a:t>th</a:t>
            </a:r>
            <a:r>
              <a:rPr lang="en-US" sz="4400" spc="300" dirty="0" smtClean="0">
                <a:latin typeface="Chaparral Pro" pitchFamily="18" charset="0"/>
              </a:rPr>
              <a:t> Annual </a:t>
            </a:r>
          </a:p>
          <a:p>
            <a:pPr algn="ctr"/>
            <a:r>
              <a:rPr lang="en-US" sz="4400" spc="300" dirty="0" smtClean="0">
                <a:latin typeface="Chaparral Pro" pitchFamily="18" charset="0"/>
              </a:rPr>
              <a:t>Convention &amp; Trade Show</a:t>
            </a:r>
            <a:endParaRPr lang="en-US" sz="4400" spc="300" dirty="0">
              <a:latin typeface="Chaparral Pro" pitchFamily="18" charset="0"/>
            </a:endParaRPr>
          </a:p>
        </p:txBody>
      </p:sp>
      <p:pic>
        <p:nvPicPr>
          <p:cNvPr id="14" name="Picture 13" descr="socialBa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429000"/>
            <a:ext cx="5791200" cy="7631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364" y="2800350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Britannic Bold" panose="020B0903060703020204" pitchFamily="34" charset="0"/>
              </a:rPr>
              <a:t>#NARPM2018</a:t>
            </a:r>
            <a:endParaRPr lang="en-US" sz="4400" dirty="0">
              <a:latin typeface="Britannic Bold" panose="020B0903060703020204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005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36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517"/>
          <a:stretch/>
        </p:blipFill>
        <p:spPr>
          <a:xfrm>
            <a:off x="-2894" y="1"/>
            <a:ext cx="9158469" cy="44005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8671" y="3486150"/>
            <a:ext cx="4585011" cy="514350"/>
          </a:xfrm>
          <a:prstGeom prst="rect">
            <a:avLst/>
          </a:prstGeom>
          <a:solidFill>
            <a:srgbClr val="3A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39606" y="3562350"/>
            <a:ext cx="4138553" cy="3666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7432" indent="-18288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  <a:defRPr sz="40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Transparency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843" y="4019550"/>
            <a:ext cx="3258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Builds trust</a:t>
            </a:r>
          </a:p>
          <a:p>
            <a:pPr marL="27432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Better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erformance</a:t>
            </a:r>
          </a:p>
          <a:p>
            <a:pPr marL="27432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Problem-solving is easier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27007" y="95503"/>
            <a:ext cx="4603898" cy="514350"/>
          </a:xfrm>
          <a:prstGeom prst="rect">
            <a:avLst/>
          </a:prstGeom>
          <a:solidFill>
            <a:srgbClr val="066196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9387" y="161324"/>
            <a:ext cx="4525013" cy="370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7432" indent="-18288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  <a:defRPr sz="40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Increase Transparency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" y="619969"/>
            <a:ext cx="5015981" cy="85725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72622" y="667003"/>
            <a:ext cx="4634688" cy="7617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7432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Create effective avenues for feedback</a:t>
            </a:r>
          </a:p>
          <a:p>
            <a:pPr marL="27432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View mistakes as learning opportunities</a:t>
            </a:r>
          </a:p>
          <a:p>
            <a:pPr marL="27432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Walk the walk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005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195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0" animBg="1"/>
      <p:bldP spid="13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7" r="12143" b="1939"/>
          <a:stretch/>
        </p:blipFill>
        <p:spPr>
          <a:xfrm>
            <a:off x="-10884" y="0"/>
            <a:ext cx="9154884" cy="44273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0710" y="2371378"/>
            <a:ext cx="4963710" cy="509273"/>
          </a:xfrm>
          <a:prstGeom prst="rect">
            <a:avLst/>
          </a:prstGeom>
          <a:solidFill>
            <a:srgbClr val="3A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8285" y="2394278"/>
            <a:ext cx="4039311" cy="458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" indent="-18288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  <a:defRPr sz="40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Active Listening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8107" y="3010153"/>
            <a:ext cx="3228813" cy="7617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7432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Enhances motivation</a:t>
            </a:r>
          </a:p>
          <a:p>
            <a:pPr marL="27432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Overcomes resistance</a:t>
            </a:r>
          </a:p>
          <a:p>
            <a:pPr marL="27432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Saves time and money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7820" y="82069"/>
            <a:ext cx="4981734" cy="509273"/>
          </a:xfrm>
          <a:prstGeom prst="rect">
            <a:avLst/>
          </a:prstGeom>
          <a:solidFill>
            <a:srgbClr val="066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265" y="57150"/>
            <a:ext cx="4641985" cy="559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" indent="-18288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  <a:defRPr sz="40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Increase Active Listening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8106" y="721921"/>
            <a:ext cx="4323144" cy="9925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7432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Ask questions</a:t>
            </a:r>
          </a:p>
          <a:p>
            <a:pPr marL="27432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Look for nonverbal cues</a:t>
            </a:r>
          </a:p>
          <a:p>
            <a:pPr marL="27432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 attentive, but relaxed</a:t>
            </a:r>
          </a:p>
          <a:p>
            <a:pPr marL="27432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Summarize, summarize, summarize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005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52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9144000" cy="44834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0710" y="3260060"/>
            <a:ext cx="4711960" cy="509273"/>
          </a:xfrm>
          <a:prstGeom prst="rect">
            <a:avLst/>
          </a:prstGeom>
          <a:solidFill>
            <a:srgbClr val="3A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8285" y="3282961"/>
            <a:ext cx="3908628" cy="458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" indent="-18288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  <a:defRPr sz="40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Self Awareness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7820" y="82069"/>
            <a:ext cx="4729070" cy="509273"/>
          </a:xfrm>
          <a:prstGeom prst="rect">
            <a:avLst/>
          </a:prstGeom>
          <a:solidFill>
            <a:srgbClr val="066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265" y="57150"/>
            <a:ext cx="4491804" cy="559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7432" indent="-18288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  <a:defRPr sz="40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Become Self Aware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659757"/>
            <a:ext cx="2514600" cy="5975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7432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Know yourself</a:t>
            </a:r>
          </a:p>
          <a:p>
            <a:pPr marL="27432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Feedback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93" y="3769332"/>
            <a:ext cx="4699858" cy="71408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401" y="3860483"/>
            <a:ext cx="3228813" cy="7617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7432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Ability to adapt</a:t>
            </a:r>
          </a:p>
          <a:p>
            <a:pPr marL="27432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Better decision making</a:t>
            </a:r>
          </a:p>
          <a:p>
            <a:pPr marL="27432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Play to your strengths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005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09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86" y="628651"/>
            <a:ext cx="5810547" cy="45148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" y="232005"/>
            <a:ext cx="3197317" cy="509273"/>
            <a:chOff x="0" y="309340"/>
            <a:chExt cx="3197317" cy="679030"/>
          </a:xfrm>
        </p:grpSpPr>
        <p:sp>
          <p:nvSpPr>
            <p:cNvPr id="23" name="Rectangle 22"/>
            <p:cNvSpPr/>
            <p:nvPr/>
          </p:nvSpPr>
          <p:spPr>
            <a:xfrm>
              <a:off x="0" y="309340"/>
              <a:ext cx="3197317" cy="679030"/>
            </a:xfrm>
            <a:prstGeom prst="rect">
              <a:avLst/>
            </a:prstGeom>
            <a:solidFill>
              <a:srgbClr val="3AA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>
            <a:xfrm>
              <a:off x="59593" y="413783"/>
              <a:ext cx="2465825" cy="4701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7432" indent="-18288" algn="ctr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800"/>
                </a:spcAft>
                <a:buNone/>
                <a:defRPr sz="4000" kern="1200">
                  <a:solidFill>
                    <a:schemeClr val="tx1"/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2200" b="1" dirty="0" smtClean="0">
                  <a:solidFill>
                    <a:schemeClr val="bg1"/>
                  </a:solidFill>
                </a:rPr>
                <a:t>Emotional Mind</a:t>
              </a:r>
              <a:endParaRPr lang="en-US" sz="2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43600" y="233677"/>
            <a:ext cx="3200400" cy="509273"/>
            <a:chOff x="5943600" y="311570"/>
            <a:chExt cx="3200400" cy="679030"/>
          </a:xfrm>
        </p:grpSpPr>
        <p:sp>
          <p:nvSpPr>
            <p:cNvPr id="24" name="Rectangle 23"/>
            <p:cNvSpPr/>
            <p:nvPr/>
          </p:nvSpPr>
          <p:spPr>
            <a:xfrm>
              <a:off x="5943600" y="311570"/>
              <a:ext cx="3200400" cy="679030"/>
            </a:xfrm>
            <a:prstGeom prst="rect">
              <a:avLst/>
            </a:prstGeom>
            <a:solidFill>
              <a:srgbClr val="066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6096000" y="414574"/>
              <a:ext cx="2819400" cy="47302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7432" indent="-18288" algn="ctr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800"/>
                </a:spcAft>
                <a:buNone/>
                <a:defRPr sz="4000" kern="1200">
                  <a:solidFill>
                    <a:schemeClr val="tx1"/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200" b="1" dirty="0" smtClean="0">
                  <a:solidFill>
                    <a:schemeClr val="bg1"/>
                  </a:solidFill>
                </a:rPr>
                <a:t>Intellectual Mind</a:t>
              </a:r>
              <a:endParaRPr lang="en-US" sz="2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914400"/>
            <a:ext cx="2694972" cy="1714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</a:p>
          <a:p>
            <a:pPr marL="548640" lvl="2" indent="-18288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Focus on feeling</a:t>
            </a:r>
          </a:p>
          <a:p>
            <a:pPr marL="548640" lvl="2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Focus on people</a:t>
            </a:r>
          </a:p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  <a:p>
            <a:pPr marL="457200" lvl="2">
              <a:spcAft>
                <a:spcPts val="1200"/>
              </a:spcAft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Viewed as “drama”</a:t>
            </a:r>
          </a:p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2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Empathetic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66390" y="914400"/>
            <a:ext cx="2694972" cy="1714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</a:p>
          <a:p>
            <a:pPr marL="548640" lvl="2" indent="-18288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Focus on facts</a:t>
            </a:r>
          </a:p>
          <a:p>
            <a:pPr marL="548640" lvl="2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Focus on process</a:t>
            </a:r>
          </a:p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  <a:p>
            <a:pPr marL="457200" lvl="2">
              <a:spcAft>
                <a:spcPts val="1200"/>
              </a:spcAft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Viewed as impersonal</a:t>
            </a:r>
          </a:p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2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243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24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31"/>
          <a:stretch/>
        </p:blipFill>
        <p:spPr>
          <a:xfrm>
            <a:off x="0" y="-30954"/>
            <a:ext cx="9144000" cy="44886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00049"/>
            <a:ext cx="9144000" cy="62297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30954"/>
            <a:ext cx="9144000" cy="890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What’s Your Communication Style?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15577" y="919284"/>
            <a:ext cx="2487566" cy="46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967" tIns="40982" rIns="81967" bIns="40982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dirty="0">
                <a:solidFill>
                  <a:srgbClr val="066196"/>
                </a:solidFill>
                <a:latin typeface="+mn-lt"/>
                <a:cs typeface="+mn-cs"/>
              </a:rPr>
              <a:t>The </a:t>
            </a:r>
            <a:r>
              <a:rPr lang="en-US" altLang="en-US" sz="2500" dirty="0">
                <a:solidFill>
                  <a:srgbClr val="066196"/>
                </a:solidFill>
                <a:latin typeface="+mn-lt"/>
              </a:rPr>
              <a:t>Entrepreneur</a:t>
            </a:r>
            <a:endParaRPr lang="en-US" altLang="en-US" dirty="0">
              <a:solidFill>
                <a:srgbClr val="066196"/>
              </a:solidFill>
              <a:latin typeface="+mn-lt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79640" y="2719640"/>
            <a:ext cx="2304145" cy="35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967" tIns="40982" rIns="81967" bIns="40982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dirty="0">
                <a:solidFill>
                  <a:srgbClr val="066196"/>
                </a:solidFill>
                <a:latin typeface="+mn-lt"/>
              </a:rPr>
              <a:t>The  </a:t>
            </a:r>
            <a:r>
              <a:rPr lang="en-US" altLang="en-US" sz="1800" dirty="0" smtClean="0">
                <a:solidFill>
                  <a:srgbClr val="066196"/>
                </a:solidFill>
                <a:latin typeface="+mn-lt"/>
              </a:rPr>
              <a:t>Accommodator</a:t>
            </a:r>
            <a:endParaRPr lang="en-US" altLang="en-US" sz="1800" dirty="0">
              <a:solidFill>
                <a:srgbClr val="066196"/>
              </a:solidFill>
              <a:latin typeface="+mn-lt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34620" y="859974"/>
            <a:ext cx="2770909" cy="35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67" tIns="40982" rIns="81967" bIns="40982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dirty="0">
                <a:solidFill>
                  <a:srgbClr val="066196"/>
                </a:solidFill>
                <a:latin typeface="+mn-lt"/>
              </a:rPr>
              <a:t>The Persistent Leader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72613" y="1293016"/>
            <a:ext cx="1693574" cy="35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967" tIns="40982" rIns="81967" bIns="40982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dirty="0">
                <a:solidFill>
                  <a:srgbClr val="066196"/>
                </a:solidFill>
                <a:latin typeface="+mn-lt"/>
              </a:rPr>
              <a:t>The Diplomat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04719" y="1657351"/>
            <a:ext cx="2217021" cy="42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967" tIns="40982" rIns="81967" bIns="40982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dirty="0">
                <a:solidFill>
                  <a:srgbClr val="066196"/>
                </a:solidFill>
                <a:latin typeface="+mn-lt"/>
              </a:rPr>
              <a:t>The </a:t>
            </a:r>
            <a:r>
              <a:rPr lang="en-US" altLang="en-US" dirty="0">
                <a:solidFill>
                  <a:srgbClr val="066196"/>
                </a:solidFill>
                <a:latin typeface="+mn-lt"/>
                <a:cs typeface="+mn-cs"/>
              </a:rPr>
              <a:t>Technician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571102" y="2208175"/>
            <a:ext cx="2543699" cy="35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967" tIns="40982" rIns="81967" bIns="40982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dirty="0">
                <a:solidFill>
                  <a:srgbClr val="066196"/>
                </a:solidFill>
                <a:latin typeface="+mn-lt"/>
              </a:rPr>
              <a:t>The Assertive Technician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005370" y="3179840"/>
            <a:ext cx="3356829" cy="42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967" tIns="40982" rIns="81967" bIns="40982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dirty="0">
                <a:solidFill>
                  <a:srgbClr val="066196"/>
                </a:solidFill>
                <a:latin typeface="+mn-lt"/>
              </a:rPr>
              <a:t>The </a:t>
            </a:r>
            <a:r>
              <a:rPr lang="en-US" altLang="en-US" dirty="0">
                <a:solidFill>
                  <a:srgbClr val="066196"/>
                </a:solidFill>
                <a:latin typeface="+mn-lt"/>
                <a:cs typeface="+mn-cs"/>
              </a:rPr>
              <a:t>Assertive Administrator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695545" y="3808279"/>
            <a:ext cx="2736273" cy="35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67" tIns="40982" rIns="81967" bIns="40982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dirty="0">
                <a:solidFill>
                  <a:srgbClr val="066196"/>
                </a:solidFill>
                <a:latin typeface="+mn-lt"/>
              </a:rPr>
              <a:t>The Assertive Diplomat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303144" y="1269970"/>
            <a:ext cx="2764657" cy="42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967" tIns="40982" rIns="81967" bIns="40982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dirty="0">
                <a:solidFill>
                  <a:srgbClr val="066196"/>
                </a:solidFill>
                <a:latin typeface="+mn-lt"/>
              </a:rPr>
              <a:t>The </a:t>
            </a:r>
            <a:r>
              <a:rPr lang="en-US" altLang="en-US" dirty="0">
                <a:solidFill>
                  <a:srgbClr val="066196"/>
                </a:solidFill>
                <a:latin typeface="+mn-lt"/>
                <a:cs typeface="+mn-cs"/>
              </a:rPr>
              <a:t>Operations Leader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055522" y="795490"/>
            <a:ext cx="1920342" cy="35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967" tIns="40982" rIns="81967" bIns="40982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dirty="0">
                <a:solidFill>
                  <a:srgbClr val="066196"/>
                </a:solidFill>
                <a:latin typeface="+mn-lt"/>
              </a:rPr>
              <a:t>The Administrator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340231" y="2584693"/>
            <a:ext cx="2352204" cy="35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967" tIns="40982" rIns="81967" bIns="40982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dirty="0">
                <a:solidFill>
                  <a:srgbClr val="066196"/>
                </a:solidFill>
                <a:latin typeface="+mn-lt"/>
              </a:rPr>
              <a:t>The Counselor Advisor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716646" y="3161114"/>
            <a:ext cx="1951578" cy="42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967" tIns="40982" rIns="81967" bIns="40982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dirty="0">
                <a:solidFill>
                  <a:srgbClr val="066196"/>
                </a:solidFill>
                <a:latin typeface="+mn-lt"/>
              </a:rPr>
              <a:t>The </a:t>
            </a:r>
            <a:r>
              <a:rPr lang="en-US" altLang="en-US" dirty="0">
                <a:solidFill>
                  <a:srgbClr val="066196"/>
                </a:solidFill>
                <a:latin typeface="+mn-lt"/>
                <a:cs typeface="+mn-cs"/>
              </a:rPr>
              <a:t>Networker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700250" y="2078426"/>
            <a:ext cx="2500555" cy="35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967" tIns="40982" rIns="81967" bIns="40982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dirty="0">
                <a:solidFill>
                  <a:srgbClr val="066196"/>
                </a:solidFill>
                <a:latin typeface="+mn-lt"/>
              </a:rPr>
              <a:t>The Pragmatic Leader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950997" y="1554590"/>
            <a:ext cx="2216727" cy="46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67" tIns="40982" rIns="81967" bIns="40982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dirty="0">
                <a:solidFill>
                  <a:srgbClr val="066196"/>
                </a:solidFill>
                <a:latin typeface="+mn-lt"/>
              </a:rPr>
              <a:t>The </a:t>
            </a:r>
            <a:r>
              <a:rPr lang="en-US" altLang="en-US" sz="2500" dirty="0">
                <a:solidFill>
                  <a:srgbClr val="066196"/>
                </a:solidFill>
                <a:latin typeface="+mn-lt"/>
              </a:rPr>
              <a:t>Promoter</a:t>
            </a:r>
            <a:endParaRPr lang="en-US" altLang="en-US" sz="1800" dirty="0">
              <a:solidFill>
                <a:srgbClr val="066196"/>
              </a:solidFill>
              <a:latin typeface="+mn-lt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716646" y="3925186"/>
            <a:ext cx="1662546" cy="35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967" tIns="40982" rIns="81967" bIns="40982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dirty="0">
                <a:solidFill>
                  <a:srgbClr val="066196"/>
                </a:solidFill>
                <a:latin typeface="+mn-lt"/>
              </a:rPr>
              <a:t>The Bureaucrat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67532" y="4195080"/>
            <a:ext cx="3447269" cy="42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967" tIns="40982" rIns="81967" bIns="40982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Franklin Gothic Book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800" dirty="0">
                <a:solidFill>
                  <a:srgbClr val="066196"/>
                </a:solidFill>
                <a:latin typeface="+mn-lt"/>
              </a:rPr>
              <a:t>The </a:t>
            </a:r>
            <a:r>
              <a:rPr lang="en-US" altLang="en-US" dirty="0">
                <a:solidFill>
                  <a:srgbClr val="066196"/>
                </a:solidFill>
                <a:latin typeface="+mn-lt"/>
                <a:cs typeface="+mn-cs"/>
              </a:rPr>
              <a:t>Persistent Entrepreneur</a:t>
            </a: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005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75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"/>
          <a:stretch/>
        </p:blipFill>
        <p:spPr>
          <a:xfrm>
            <a:off x="0" y="571500"/>
            <a:ext cx="9144000" cy="39070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" y="0"/>
            <a:ext cx="9143999" cy="60781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0" y="96824"/>
            <a:ext cx="9144000" cy="41416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Assertiveness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" y="1085850"/>
            <a:ext cx="2975720" cy="462997"/>
            <a:chOff x="1" y="1447800"/>
            <a:chExt cx="2975720" cy="617329"/>
          </a:xfrm>
        </p:grpSpPr>
        <p:sp>
          <p:nvSpPr>
            <p:cNvPr id="7" name="Rectangle 6"/>
            <p:cNvSpPr/>
            <p:nvPr/>
          </p:nvSpPr>
          <p:spPr>
            <a:xfrm>
              <a:off x="1" y="1447800"/>
              <a:ext cx="2975720" cy="608141"/>
            </a:xfrm>
            <a:prstGeom prst="rect">
              <a:avLst/>
            </a:prstGeom>
            <a:solidFill>
              <a:srgbClr val="066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180297" y="1524000"/>
              <a:ext cx="2758134" cy="541129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marL="27432" indent="-18288" algn="ctr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800"/>
                </a:spcAft>
                <a:buNone/>
                <a:defRPr sz="4000" kern="1200">
                  <a:solidFill>
                    <a:schemeClr val="tx1"/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Highly Assertive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13667" y="1638553"/>
            <a:ext cx="2224734" cy="761747"/>
          </a:xfrm>
          <a:prstGeom prst="rect">
            <a:avLst/>
          </a:prstGeom>
          <a:noFill/>
        </p:spPr>
        <p:txBody>
          <a:bodyPr vert="horz" wrap="square" rtlCol="0" anchor="t" anchorCtr="0">
            <a:noAutofit/>
          </a:bodyPr>
          <a:lstStyle/>
          <a:p>
            <a:pPr marL="27432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charge</a:t>
            </a:r>
          </a:p>
          <a:p>
            <a:pPr marL="27432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driven</a:t>
            </a:r>
          </a:p>
          <a:p>
            <a:pPr marL="27432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Aggressive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2835076"/>
            <a:ext cx="3197318" cy="456106"/>
            <a:chOff x="0" y="3780101"/>
            <a:chExt cx="3197318" cy="608141"/>
          </a:xfrm>
        </p:grpSpPr>
        <p:sp>
          <p:nvSpPr>
            <p:cNvPr id="10" name="Rectangle 9"/>
            <p:cNvSpPr/>
            <p:nvPr/>
          </p:nvSpPr>
          <p:spPr>
            <a:xfrm>
              <a:off x="0" y="3780101"/>
              <a:ext cx="3197318" cy="608141"/>
            </a:xfrm>
            <a:prstGeom prst="rect">
              <a:avLst/>
            </a:prstGeom>
            <a:solidFill>
              <a:srgbClr val="3AA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180296" y="3850973"/>
              <a:ext cx="1755277" cy="485659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marL="27432" indent="-18288" algn="ctr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800"/>
                </a:spcAft>
                <a:buNone/>
                <a:defRPr sz="4000" kern="1200">
                  <a:solidFill>
                    <a:schemeClr val="tx1"/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Supportive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3668" y="3353053"/>
            <a:ext cx="2377133" cy="761747"/>
          </a:xfrm>
          <a:prstGeom prst="rect">
            <a:avLst/>
          </a:prstGeom>
          <a:noFill/>
        </p:spPr>
        <p:txBody>
          <a:bodyPr vert="horz" wrap="square" rtlCol="0" anchor="t" anchorCtr="0">
            <a:noAutofit/>
          </a:bodyPr>
          <a:lstStyle/>
          <a:p>
            <a:pPr marL="27432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Supportive</a:t>
            </a:r>
          </a:p>
          <a:p>
            <a:pPr marL="27432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Reserved</a:t>
            </a:r>
          </a:p>
          <a:p>
            <a:pPr marL="27432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avoidant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005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53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9982"/>
            <a:ext cx="9143999" cy="384771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168280" y="715832"/>
            <a:ext cx="2975720" cy="418487"/>
            <a:chOff x="0" y="889820"/>
            <a:chExt cx="2975720" cy="557982"/>
          </a:xfrm>
        </p:grpSpPr>
        <p:sp>
          <p:nvSpPr>
            <p:cNvPr id="7" name="Rectangle 6"/>
            <p:cNvSpPr/>
            <p:nvPr/>
          </p:nvSpPr>
          <p:spPr>
            <a:xfrm>
              <a:off x="0" y="889820"/>
              <a:ext cx="2975720" cy="557982"/>
            </a:xfrm>
            <a:prstGeom prst="rect">
              <a:avLst/>
            </a:prstGeom>
            <a:solidFill>
              <a:srgbClr val="066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180296" y="955875"/>
              <a:ext cx="1877104" cy="420080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marL="27432" indent="-18288" algn="ctr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800"/>
                </a:spcAft>
                <a:buNone/>
                <a:defRPr sz="4000" kern="1200">
                  <a:solidFill>
                    <a:schemeClr val="tx1"/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Consultative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5787" y="715832"/>
            <a:ext cx="3197318" cy="418487"/>
            <a:chOff x="5946682" y="889820"/>
            <a:chExt cx="3197318" cy="557982"/>
          </a:xfrm>
        </p:grpSpPr>
        <p:sp>
          <p:nvSpPr>
            <p:cNvPr id="10" name="Rectangle 9"/>
            <p:cNvSpPr/>
            <p:nvPr/>
          </p:nvSpPr>
          <p:spPr>
            <a:xfrm>
              <a:off x="5946682" y="889820"/>
              <a:ext cx="3197318" cy="557982"/>
            </a:xfrm>
            <a:prstGeom prst="rect">
              <a:avLst/>
            </a:prstGeom>
            <a:solidFill>
              <a:srgbClr val="3AA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6126978" y="966003"/>
              <a:ext cx="1755277" cy="435498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marL="27432" indent="-18288" algn="ctr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800"/>
                </a:spcAft>
                <a:buNone/>
                <a:defRPr sz="4000" kern="1200">
                  <a:solidFill>
                    <a:schemeClr val="tx1"/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Relational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" y="0"/>
            <a:ext cx="9143999" cy="60781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0" y="96824"/>
            <a:ext cx="9144000" cy="41416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Communication Styles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636" y="1146631"/>
            <a:ext cx="2724765" cy="761747"/>
          </a:xfrm>
          <a:prstGeom prst="rect">
            <a:avLst/>
          </a:prstGeom>
          <a:noFill/>
        </p:spPr>
        <p:txBody>
          <a:bodyPr vert="horz" wrap="square" rtlCol="0" anchor="t" anchorCtr="0">
            <a:noAutofit/>
          </a:bodyPr>
          <a:lstStyle/>
          <a:p>
            <a:pPr marL="274320" indent="-18288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Animated</a:t>
            </a:r>
          </a:p>
          <a:p>
            <a:pPr marL="274320" indent="-18288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Entertaining</a:t>
            </a:r>
          </a:p>
          <a:p>
            <a:pPr marL="274320" indent="-18288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Expressive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0" y="1143001"/>
            <a:ext cx="2743200" cy="761747"/>
          </a:xfrm>
          <a:prstGeom prst="rect">
            <a:avLst/>
          </a:prstGeom>
          <a:noFill/>
        </p:spPr>
        <p:txBody>
          <a:bodyPr vert="horz" wrap="square" rtlCol="0" anchor="t" anchorCtr="0">
            <a:noAutofit/>
          </a:bodyPr>
          <a:lstStyle/>
          <a:p>
            <a:pPr marL="274320" indent="-18288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</a:p>
          <a:p>
            <a:pPr marL="274320" indent="-18288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</a:p>
          <a:p>
            <a:pPr marL="274320" indent="-18288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Analytical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005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28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 r="1846" b="20523"/>
          <a:stretch/>
        </p:blipFill>
        <p:spPr>
          <a:xfrm>
            <a:off x="0" y="597544"/>
            <a:ext cx="9144000" cy="38030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" y="0"/>
            <a:ext cx="9143999" cy="60781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0" y="96824"/>
            <a:ext cx="9144000" cy="41416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Engaging an Expressive Communicator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742950"/>
            <a:ext cx="2286000" cy="169894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27432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 it up</a:t>
            </a:r>
          </a:p>
          <a:p>
            <a:pPr marL="27432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them an opportunity to speak</a:t>
            </a:r>
          </a:p>
          <a:p>
            <a:pPr marL="27432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because they make jokes doesn’t mean treat them like one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005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06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" y="607810"/>
            <a:ext cx="9143488" cy="38498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" y="0"/>
            <a:ext cx="9143999" cy="60781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0" y="96824"/>
            <a:ext cx="9144000" cy="41416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Engaging a Consultative Communicator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94" y="2266950"/>
            <a:ext cx="3503807" cy="19050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0" y="2418265"/>
            <a:ext cx="3124200" cy="137268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27432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advance warning</a:t>
            </a:r>
          </a:p>
          <a:p>
            <a:pPr marL="27432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time for relationships to form</a:t>
            </a:r>
          </a:p>
          <a:p>
            <a:pPr marL="27432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written communication when available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005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23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22"/>
          <a:stretch/>
        </p:blipFill>
        <p:spPr>
          <a:xfrm>
            <a:off x="1912168" y="742950"/>
            <a:ext cx="7155632" cy="32858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" y="0"/>
            <a:ext cx="9143999" cy="60781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0" y="96824"/>
            <a:ext cx="9144000" cy="41416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Pace and Adaptability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3257550"/>
            <a:ext cx="2975720" cy="456106"/>
            <a:chOff x="1" y="939034"/>
            <a:chExt cx="2975720" cy="608141"/>
          </a:xfrm>
        </p:grpSpPr>
        <p:sp>
          <p:nvSpPr>
            <p:cNvPr id="7" name="Rectangle 6"/>
            <p:cNvSpPr/>
            <p:nvPr/>
          </p:nvSpPr>
          <p:spPr>
            <a:xfrm>
              <a:off x="1" y="939034"/>
              <a:ext cx="2975720" cy="608141"/>
            </a:xfrm>
            <a:prstGeom prst="rect">
              <a:avLst/>
            </a:prstGeom>
            <a:solidFill>
              <a:srgbClr val="0661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180297" y="990600"/>
              <a:ext cx="2758134" cy="541129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marL="27432" indent="-18288" algn="ctr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800"/>
                </a:spcAft>
                <a:buNone/>
                <a:defRPr sz="4000" kern="1200">
                  <a:solidFill>
                    <a:schemeClr val="tx1"/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Process Driven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13666" y="3791778"/>
            <a:ext cx="2224734" cy="761747"/>
          </a:xfrm>
          <a:prstGeom prst="rect">
            <a:avLst/>
          </a:prstGeom>
          <a:noFill/>
        </p:spPr>
        <p:txBody>
          <a:bodyPr vert="horz" wrap="square" rtlCol="0" anchor="t" anchorCtr="0">
            <a:noAutofit/>
          </a:bodyPr>
          <a:lstStyle/>
          <a:p>
            <a:pPr marL="274320" indent="-18288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Methodical</a:t>
            </a:r>
          </a:p>
          <a:p>
            <a:pPr marL="274320" indent="-18288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focused</a:t>
            </a:r>
          </a:p>
          <a:p>
            <a:pPr marL="274320" indent="-18288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Routine oriented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1" y="777676"/>
            <a:ext cx="3197318" cy="456106"/>
            <a:chOff x="0" y="4161101"/>
            <a:chExt cx="3197318" cy="608141"/>
          </a:xfrm>
        </p:grpSpPr>
        <p:sp>
          <p:nvSpPr>
            <p:cNvPr id="10" name="Rectangle 9"/>
            <p:cNvSpPr/>
            <p:nvPr/>
          </p:nvSpPr>
          <p:spPr>
            <a:xfrm>
              <a:off x="0" y="4161101"/>
              <a:ext cx="3197318" cy="608141"/>
            </a:xfrm>
            <a:prstGeom prst="rect">
              <a:avLst/>
            </a:prstGeom>
            <a:solidFill>
              <a:srgbClr val="3AA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180296" y="4231973"/>
              <a:ext cx="2795425" cy="485659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marL="27432" indent="-18288" algn="ctr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800"/>
                </a:spcAft>
                <a:buNone/>
                <a:defRPr sz="4000" kern="1200">
                  <a:solidFill>
                    <a:schemeClr val="tx1"/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 Driven</a:t>
              </a:r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3667" y="1295653"/>
            <a:ext cx="2377133" cy="761747"/>
          </a:xfrm>
          <a:prstGeom prst="rect">
            <a:avLst/>
          </a:prstGeom>
          <a:noFill/>
        </p:spPr>
        <p:txBody>
          <a:bodyPr vert="horz" wrap="square" rtlCol="0" anchor="t" anchorCtr="0">
            <a:noAutofit/>
          </a:bodyPr>
          <a:lstStyle/>
          <a:p>
            <a:pPr marL="274320" indent="-18288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paced</a:t>
            </a:r>
          </a:p>
          <a:p>
            <a:pPr marL="274320" indent="-18288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</a:t>
            </a:r>
          </a:p>
          <a:p>
            <a:pPr marL="274320" indent="-18288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Multi-tasker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005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00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5509" y="0"/>
            <a:ext cx="9144001" cy="5143500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302684" y="495300"/>
            <a:ext cx="8536517" cy="3829050"/>
          </a:xfrm>
          <a:prstGeom prst="round2DiagRect">
            <a:avLst/>
          </a:prstGeom>
          <a:solidFill>
            <a:schemeClr val="bg1">
              <a:lumMod val="95000"/>
              <a:alpha val="96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socialBa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66" y="2416629"/>
            <a:ext cx="6943086" cy="11435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11" y="1047750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Britannic Bold" panose="020B0903060703020204" pitchFamily="34" charset="0"/>
              </a:rPr>
              <a:t>#NARPM2018</a:t>
            </a:r>
            <a:endParaRPr lang="en-US" sz="5400" dirty="0">
              <a:latin typeface="Britannic Bold" panose="020B0903060703020204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005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2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544"/>
            <a:ext cx="9144000" cy="38714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" y="0"/>
            <a:ext cx="9143999" cy="60781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0" y="96824"/>
            <a:ext cx="9144000" cy="41416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Obstacles to Authentic Communication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276" r="947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10273"/>
            <a:ext cx="3886200" cy="29330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4600" y="3543300"/>
            <a:ext cx="4419600" cy="914401"/>
          </a:xfrm>
          <a:prstGeom prst="rect">
            <a:avLst/>
          </a:prstGeom>
          <a:solidFill>
            <a:schemeClr val="tx1">
              <a:lumMod val="75000"/>
              <a:lumOff val="2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71798" y="3865401"/>
            <a:ext cx="3810001" cy="270196"/>
          </a:xfrm>
          <a:prstGeom prst="rect">
            <a:avLst/>
          </a:prstGeom>
          <a:noFill/>
        </p:spPr>
        <p:txBody>
          <a:bodyPr vert="horz" wrap="square" lIns="0" tIns="0" rIns="0" bIns="0" numCol="2" rtlCol="0" anchor="t" anchorCtr="0">
            <a:noAutofit/>
          </a:bodyPr>
          <a:lstStyle/>
          <a:p>
            <a:pPr marL="27432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</a:t>
            </a:r>
          </a:p>
          <a:p>
            <a:pPr marL="27432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Emotional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005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43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O:\Marketing\WORKING FILES-KERRY-SARAH\IMAGES\office backgroun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3" t="16059" r="5164" b="11480"/>
          <a:stretch/>
        </p:blipFill>
        <p:spPr bwMode="auto">
          <a:xfrm>
            <a:off x="-14514" y="571500"/>
            <a:ext cx="9158514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4514" y="0"/>
            <a:ext cx="9158514" cy="58077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Picture 2" descr="O:\Marketing\WORKING FILES-KERRY-SARAH\IMAGES\Des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4893"/>
          <a:stretch/>
        </p:blipFill>
        <p:spPr bwMode="auto">
          <a:xfrm>
            <a:off x="0" y="371475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/>
          <a:srcRect l="27499" t="19305" r="43489" b="12778"/>
          <a:stretch>
            <a:fillRect/>
          </a:stretch>
        </p:blipFill>
        <p:spPr bwMode="auto">
          <a:xfrm>
            <a:off x="1131514" y="857250"/>
            <a:ext cx="1669762" cy="1650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/>
          <a:srcRect l="27109" t="18472" r="42969" b="14537"/>
          <a:stretch>
            <a:fillRect/>
          </a:stretch>
        </p:blipFill>
        <p:spPr bwMode="auto">
          <a:xfrm>
            <a:off x="6339187" y="857250"/>
            <a:ext cx="1659659" cy="1650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/>
          <a:srcRect l="27583" t="11974" r="39706" b="6108"/>
          <a:stretch>
            <a:fillRect/>
          </a:stretch>
        </p:blipFill>
        <p:spPr bwMode="auto">
          <a:xfrm>
            <a:off x="2905757" y="857250"/>
            <a:ext cx="1625023" cy="1650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/>
          <a:srcRect l="27109" t="11250" r="39531" b="4861"/>
          <a:stretch>
            <a:fillRect/>
          </a:stretch>
        </p:blipFill>
        <p:spPr bwMode="auto">
          <a:xfrm>
            <a:off x="4631704" y="857250"/>
            <a:ext cx="1603375" cy="1650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O:\Marketing\WORKING FILES-KERRY-SARAH\Sample Reports\Sarah\Customer Service Mock Up Rev_6-4-201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93324" y="2129468"/>
            <a:ext cx="1645227" cy="16850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/>
          <a:srcRect l="9911" t="13358" r="55981" b="7545"/>
          <a:stretch>
            <a:fillRect/>
          </a:stretch>
        </p:blipFill>
        <p:spPr bwMode="auto">
          <a:xfrm>
            <a:off x="3813145" y="2114761"/>
            <a:ext cx="1645227" cy="1699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0"/>
          <a:srcRect l="8749" t="14307" r="57436" b="8194"/>
          <a:stretch>
            <a:fillRect/>
          </a:stretch>
        </p:blipFill>
        <p:spPr bwMode="auto">
          <a:xfrm>
            <a:off x="5587389" y="2128417"/>
            <a:ext cx="1578841" cy="1686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11"/>
          <a:srcRect l="5391" t="13611" r="60168" b="7359"/>
          <a:stretch>
            <a:fillRect/>
          </a:stretch>
        </p:blipFill>
        <p:spPr bwMode="auto">
          <a:xfrm>
            <a:off x="2006183" y="2114761"/>
            <a:ext cx="1669761" cy="1699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C:\Users\SarahK\Desktop\Untitled-ee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30969" y="2114761"/>
            <a:ext cx="1645227" cy="1699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-14514" y="44028"/>
            <a:ext cx="9158514" cy="55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/>
          <a:lstStyle/>
          <a:p>
            <a:pPr algn="ctr"/>
            <a:r>
              <a:rPr lang="en-US" altLang="en-US" sz="3200" dirty="0">
                <a:solidFill>
                  <a:srgbClr val="FFFFFF"/>
                </a:solidFill>
                <a:latin typeface="Century Gothic" pitchFamily="34" charset="0"/>
              </a:rPr>
              <a:t>Omnia’s Suite of Reports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005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35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92086"/>
            <a:ext cx="5955068" cy="44514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4514" y="0"/>
            <a:ext cx="9158514" cy="58077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14514" y="44028"/>
            <a:ext cx="9158514" cy="55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/>
          <a:lstStyle/>
          <a:p>
            <a:pPr algn="ctr"/>
            <a:r>
              <a:rPr lang="en-US" altLang="en-US" sz="3200" dirty="0" smtClean="0">
                <a:solidFill>
                  <a:srgbClr val="FFFFFF"/>
                </a:solidFill>
                <a:latin typeface="Century Gothic" pitchFamily="34" charset="0"/>
              </a:rPr>
              <a:t>Questions?</a:t>
            </a:r>
            <a:endParaRPr lang="en-US" altLang="en-US" sz="32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005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77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858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164580"/>
            <a:ext cx="4724400" cy="27500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7432" indent="-18288">
              <a:spcBef>
                <a:spcPts val="800"/>
              </a:spcBef>
              <a:spcAft>
                <a:spcPts val="800"/>
              </a:spcAft>
            </a:pPr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Fuel Trust </a:t>
            </a:r>
            <a:r>
              <a:rPr lang="en-US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and </a:t>
            </a:r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Employee Engagement with Authentic Communication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-2" y="3257550"/>
            <a:ext cx="9144001" cy="1600200"/>
          </a:xfrm>
          <a:prstGeom prst="rect">
            <a:avLst/>
          </a:prstGeom>
          <a:solidFill>
            <a:srgbClr val="0661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14800" y="3257550"/>
            <a:ext cx="472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" indent="-18288" algn="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For more information:</a:t>
            </a:r>
          </a:p>
          <a:p>
            <a:pPr marL="27432" indent="-18288" algn="r"/>
            <a:r>
              <a:rPr lang="en-US" sz="2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Carletta Clyatt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16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Senior Vice President</a:t>
            </a:r>
          </a:p>
          <a:p>
            <a:pPr marL="27432" indent="-18288" algn="r"/>
            <a:r>
              <a:rPr lang="en-US" sz="2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800.525.7117 Ext. 1226</a:t>
            </a:r>
          </a:p>
          <a:p>
            <a:pPr marL="27432" indent="-18288" algn="r"/>
            <a:r>
              <a:rPr lang="en-US" sz="2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Carletta@OmniaGroup.com</a:t>
            </a:r>
            <a:endParaRPr lang="en-US" sz="2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340681"/>
            <a:ext cx="3048000" cy="7446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4085326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OmniaGroup.com</a:t>
            </a: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16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8"/>
          <a:stretch/>
        </p:blipFill>
        <p:spPr>
          <a:xfrm>
            <a:off x="5509" y="0"/>
            <a:ext cx="9144001" cy="5143500"/>
          </a:xfrm>
          <a:prstGeom prst="rect">
            <a:avLst/>
          </a:prstGeom>
        </p:spPr>
      </p:pic>
      <p:sp>
        <p:nvSpPr>
          <p:cNvPr id="9" name="Round Diagonal Corner Rectangle 8"/>
          <p:cNvSpPr/>
          <p:nvPr/>
        </p:nvSpPr>
        <p:spPr>
          <a:xfrm>
            <a:off x="302684" y="514350"/>
            <a:ext cx="8536517" cy="3886200"/>
          </a:xfrm>
          <a:prstGeom prst="round2DiagRect">
            <a:avLst/>
          </a:prstGeom>
          <a:solidFill>
            <a:schemeClr val="bg1">
              <a:lumMod val="95000"/>
              <a:alpha val="96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820400"/>
            <a:ext cx="84582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 smtClean="0">
                <a:latin typeface="Britannic Bold" panose="020B0903060703020204" pitchFamily="34" charset="0"/>
              </a:rPr>
              <a:t>Fuel Trust &amp; Employee Engagement with Authentic Communication</a:t>
            </a:r>
            <a:endParaRPr lang="en-US" sz="4000" dirty="0" smtClean="0">
              <a:latin typeface="Chaparral Pr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7543" y="3028950"/>
            <a:ext cx="91540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300" dirty="0" err="1" smtClean="0">
                <a:latin typeface="Britannic Bold" panose="020B0903060703020204" pitchFamily="34" charset="0"/>
              </a:rPr>
              <a:t>Carletta</a:t>
            </a:r>
            <a:r>
              <a:rPr lang="en-US" sz="3600" spc="300" dirty="0" smtClean="0">
                <a:latin typeface="Britannic Bold" panose="020B0903060703020204" pitchFamily="34" charset="0"/>
              </a:rPr>
              <a:t> </a:t>
            </a:r>
            <a:r>
              <a:rPr lang="en-US" sz="3600" spc="300" dirty="0" err="1" smtClean="0">
                <a:latin typeface="Britannic Bold" panose="020B0903060703020204" pitchFamily="34" charset="0"/>
              </a:rPr>
              <a:t>Clyatt</a:t>
            </a:r>
            <a:endParaRPr lang="en-US" sz="3600" spc="300" dirty="0" smtClean="0">
              <a:latin typeface="Britannic Bold" panose="020B0903060703020204" pitchFamily="34" charset="0"/>
            </a:endParaRPr>
          </a:p>
          <a:p>
            <a:pPr algn="ctr"/>
            <a:r>
              <a:rPr lang="en-US" sz="2800" dirty="0" smtClean="0">
                <a:latin typeface="Chaparral Pro" pitchFamily="18" charset="0"/>
              </a:rPr>
              <a:t>Omnia Group</a:t>
            </a:r>
            <a:endParaRPr lang="en-US" sz="16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005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34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>
          <a:xfrm>
            <a:off x="0" y="-55796"/>
            <a:ext cx="9144000" cy="4457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143250"/>
            <a:ext cx="9144000" cy="1314451"/>
          </a:xfrm>
          <a:prstGeom prst="rect">
            <a:avLst/>
          </a:prstGeom>
          <a:solidFill>
            <a:schemeClr val="tx1">
              <a:lumMod val="75000"/>
              <a:lumOff val="2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13898" y="3129933"/>
            <a:ext cx="7996703" cy="12573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4894" lvl="1" indent="-285750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defRPr/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 in 1985</a:t>
            </a:r>
          </a:p>
          <a:p>
            <a:pPr marL="294894" lvl="1" indent="-285750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defRPr/>
            </a:pPr>
            <a:r>
              <a:rPr lang="en-US" alt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Validated behavior-based, selection and management tools, and reports</a:t>
            </a:r>
          </a:p>
          <a:p>
            <a:pPr marL="294894" lvl="1" indent="-285750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defRPr/>
            </a:pPr>
            <a:r>
              <a:rPr lang="en-US" alt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1.3 million behavioral profiles processed</a:t>
            </a:r>
          </a:p>
          <a:p>
            <a:pPr marL="294894" lvl="1" indent="-285750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defRPr/>
            </a:pPr>
            <a:r>
              <a:rPr lang="en-US" alt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3,500 active clients worldwide</a:t>
            </a:r>
          </a:p>
          <a:p>
            <a:pPr>
              <a:spcAft>
                <a:spcPts val="2244"/>
              </a:spcAft>
              <a:buClr>
                <a:schemeClr val="bg1"/>
              </a:buClr>
              <a:defRPr/>
            </a:pPr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005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08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4" r="21683"/>
          <a:stretch/>
        </p:blipFill>
        <p:spPr>
          <a:xfrm>
            <a:off x="-1" y="0"/>
            <a:ext cx="9144001" cy="4457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27007" y="95503"/>
            <a:ext cx="2922607" cy="514350"/>
          </a:xfrm>
          <a:prstGeom prst="rect">
            <a:avLst/>
          </a:prstGeom>
          <a:solidFill>
            <a:srgbClr val="066196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99387" y="161324"/>
            <a:ext cx="2010414" cy="3709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7432" indent="-18288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  <a:defRPr sz="40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Days in…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005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95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" y="114300"/>
            <a:ext cx="9144001" cy="42862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57150"/>
            <a:ext cx="3048000" cy="514350"/>
          </a:xfrm>
          <a:prstGeom prst="rect">
            <a:avLst/>
          </a:prstGeom>
          <a:solidFill>
            <a:srgbClr val="3AA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400" y="131000"/>
            <a:ext cx="3700558" cy="3666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7432" indent="-18288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  <a:defRPr sz="40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Days in…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005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91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0"/>
          <a:stretch/>
        </p:blipFill>
        <p:spPr>
          <a:xfrm>
            <a:off x="1" y="1"/>
            <a:ext cx="9143999" cy="4400549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005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8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50"/>
          <a:stretch/>
        </p:blipFill>
        <p:spPr>
          <a:xfrm>
            <a:off x="0" y="0"/>
            <a:ext cx="9144000" cy="44005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80636" y="2400300"/>
            <a:ext cx="2963364" cy="1085850"/>
          </a:xfrm>
          <a:prstGeom prst="rect">
            <a:avLst/>
          </a:prstGeom>
          <a:solidFill>
            <a:schemeClr val="tx1">
              <a:lumMod val="75000"/>
              <a:lumOff val="2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61637" y="2539405"/>
            <a:ext cx="1820364" cy="6933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7432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</a:t>
            </a:r>
          </a:p>
          <a:p>
            <a:pPr marL="27432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Emotional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-7989" y="0"/>
            <a:ext cx="9144000" cy="6286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200" y="21066"/>
            <a:ext cx="8991600" cy="60758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Obstacles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005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68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32" r="7169" b="11234"/>
          <a:stretch/>
        </p:blipFill>
        <p:spPr>
          <a:xfrm>
            <a:off x="-7989" y="514350"/>
            <a:ext cx="9151989" cy="39533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7990" y="0"/>
            <a:ext cx="9151989" cy="6286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" y="21066"/>
            <a:ext cx="8991600" cy="60758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Components of Authentic Communication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5600" y="1071814"/>
            <a:ext cx="2971800" cy="1576136"/>
          </a:xfrm>
          <a:prstGeom prst="rect">
            <a:avLst/>
          </a:prstGeom>
          <a:solidFill>
            <a:schemeClr val="tx1">
              <a:lumMod val="75000"/>
              <a:lumOff val="2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46487" y="1243263"/>
            <a:ext cx="2354212" cy="1042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7432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Transparency</a:t>
            </a:r>
          </a:p>
          <a:p>
            <a:pPr marL="27432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listening</a:t>
            </a:r>
          </a:p>
          <a:p>
            <a:pPr marL="27432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Self-awareness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00550"/>
            <a:ext cx="132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19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342</Words>
  <Application>Microsoft Office PowerPoint</Application>
  <PresentationFormat>On-screen Show (16:9)</PresentationFormat>
  <Paragraphs>125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Assertiveness</vt:lpstr>
      <vt:lpstr>Communication Styles</vt:lpstr>
      <vt:lpstr>Engaging an Expressive Communicator</vt:lpstr>
      <vt:lpstr>Engaging a Consultative Communicator</vt:lpstr>
      <vt:lpstr>Pace and Adaptability</vt:lpstr>
      <vt:lpstr>Obstacles to Authentic Communication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Morgan Beale</dc:creator>
  <cp:lastModifiedBy>Morgan Beale</cp:lastModifiedBy>
  <cp:revision>59</cp:revision>
  <dcterms:created xsi:type="dcterms:W3CDTF">2018-07-11T14:52:19Z</dcterms:created>
  <dcterms:modified xsi:type="dcterms:W3CDTF">2018-09-05T18:07:48Z</dcterms:modified>
</cp:coreProperties>
</file>